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</p:sldIdLst>
  <p:sldSz cx="18288000" cy="10287000"/>
  <p:notesSz cx="6858000" cy="9144000"/>
  <p:embeddedFontLst>
    <p:embeddedFont>
      <p:font typeface="Telegraf Bold" charset="1" panose="00000800000000000000"/>
      <p:regular r:id="rId17"/>
    </p:embeddedFont>
    <p:embeddedFont>
      <p:font typeface="Telegraf" charset="1" panose="00000500000000000000"/>
      <p:regular r:id="rId18"/>
    </p:embeddedFont>
    <p:embeddedFont>
      <p:font typeface="Telegraf Extra-Light" charset="1" panose="00000300000000000000"/>
      <p:regular r:id="rId19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fonts/font17.fntdata" Type="http://schemas.openxmlformats.org/officeDocument/2006/relationships/font"/><Relationship Id="rId18" Target="fonts/font18.fntdata" Type="http://schemas.openxmlformats.org/officeDocument/2006/relationships/font"/><Relationship Id="rId19" Target="fonts/font19.fntdata" Type="http://schemas.openxmlformats.org/officeDocument/2006/relationships/font"/><Relationship Id="rId2" Target="presProps.xml" Type="http://schemas.openxmlformats.org/officeDocument/2006/relationships/presProps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Relationship Id="rId5" Target="../media/image4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5.png" Type="http://schemas.openxmlformats.org/officeDocument/2006/relationships/image"/><Relationship Id="rId5" Target="../media/image6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10.png" Type="http://schemas.openxmlformats.org/officeDocument/2006/relationships/image"/><Relationship Id="rId4" Target="../media/image11.png" Type="http://schemas.openxmlformats.org/officeDocument/2006/relationships/image"/><Relationship Id="rId5" Target="../media/image12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207862">
            <a:off x="6110388" y="5304279"/>
            <a:ext cx="15048401" cy="6376760"/>
          </a:xfrm>
          <a:custGeom>
            <a:avLst/>
            <a:gdLst/>
            <a:ahLst/>
            <a:cxnLst/>
            <a:rect r="r" b="b" t="t" l="l"/>
            <a:pathLst>
              <a:path h="6376760" w="15048401">
                <a:moveTo>
                  <a:pt x="0" y="0"/>
                </a:moveTo>
                <a:lnTo>
                  <a:pt x="15048401" y="0"/>
                </a:lnTo>
                <a:lnTo>
                  <a:pt x="15048401" y="6376760"/>
                </a:lnTo>
                <a:lnTo>
                  <a:pt x="0" y="637676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-332478" y="7009521"/>
            <a:ext cx="9637365" cy="212578"/>
            <a:chOff x="0" y="0"/>
            <a:chExt cx="2538236" cy="55988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2538236" cy="55988"/>
            </a:xfrm>
            <a:custGeom>
              <a:avLst/>
              <a:gdLst/>
              <a:ahLst/>
              <a:cxnLst/>
              <a:rect r="r" b="b" t="t" l="l"/>
              <a:pathLst>
                <a:path h="55988" w="2538236">
                  <a:moveTo>
                    <a:pt x="0" y="0"/>
                  </a:moveTo>
                  <a:lnTo>
                    <a:pt x="2538236" y="0"/>
                  </a:lnTo>
                  <a:lnTo>
                    <a:pt x="2538236" y="55988"/>
                  </a:lnTo>
                  <a:lnTo>
                    <a:pt x="0" y="559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2538236" cy="1131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false" flipV="true" rot="0">
            <a:off x="-641393" y="-1165054"/>
            <a:ext cx="6732105" cy="4030848"/>
          </a:xfrm>
          <a:custGeom>
            <a:avLst/>
            <a:gdLst/>
            <a:ahLst/>
            <a:cxnLst/>
            <a:rect r="r" b="b" t="t" l="l"/>
            <a:pathLst>
              <a:path h="4030848" w="6732105">
                <a:moveTo>
                  <a:pt x="0" y="4030848"/>
                </a:moveTo>
                <a:lnTo>
                  <a:pt x="6732105" y="4030848"/>
                </a:lnTo>
                <a:lnTo>
                  <a:pt x="6732105" y="0"/>
                </a:lnTo>
                <a:lnTo>
                  <a:pt x="0" y="0"/>
                </a:lnTo>
                <a:lnTo>
                  <a:pt x="0" y="4030848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7" id="7"/>
          <p:cNvSpPr txBox="true"/>
          <p:nvPr/>
        </p:nvSpPr>
        <p:spPr>
          <a:xfrm rot="0">
            <a:off x="1028700" y="4704494"/>
            <a:ext cx="16488177" cy="154620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1901"/>
              </a:lnSpc>
              <a:spcBef>
                <a:spcPct val="0"/>
              </a:spcBef>
            </a:pPr>
            <a:r>
              <a:rPr lang="en-US" b="true" sz="8500" spc="425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ЛАБОРАТОРНА РОБОТА №3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028700" y="6088772"/>
            <a:ext cx="15392139" cy="92074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7000"/>
              </a:lnSpc>
              <a:spcBef>
                <a:spcPct val="0"/>
              </a:spcBef>
            </a:pPr>
            <a:r>
              <a:rPr lang="en-US" sz="5000" spc="54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“НЕВИДИМІ ДАНІ У ВЛАСНИХ ФАЙЛАХ”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028700" y="8032284"/>
            <a:ext cx="2554023" cy="460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Виконала: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3241529" y="8032284"/>
            <a:ext cx="3928552" cy="13366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499"/>
              </a:lnSpc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Студентка 4</a:t>
            </a: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курсу</a:t>
            </a:r>
          </a:p>
          <a:p>
            <a:pPr algn="l">
              <a:lnSpc>
                <a:spcPts val="3499"/>
              </a:lnSpc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Групи 6.04.121.010.22.2</a:t>
            </a:r>
          </a:p>
          <a:p>
            <a:pPr algn="l">
              <a:lnSpc>
                <a:spcPts val="3499"/>
              </a:lnSpc>
              <a:spcBef>
                <a:spcPct val="0"/>
              </a:spcBef>
            </a:pPr>
            <a:r>
              <a:rPr lang="en-US" sz="2499" spc="124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Махиня Я. О.</a:t>
            </a:r>
          </a:p>
        </p:txBody>
      </p:sp>
      <p:grpSp>
        <p:nvGrpSpPr>
          <p:cNvPr name="Group 11" id="11"/>
          <p:cNvGrpSpPr/>
          <p:nvPr/>
        </p:nvGrpSpPr>
        <p:grpSpPr>
          <a:xfrm rot="5400000">
            <a:off x="12742276" y="-5341984"/>
            <a:ext cx="643045" cy="12669823"/>
            <a:chOff x="0" y="0"/>
            <a:chExt cx="169362" cy="3336908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169362" cy="3336908"/>
            </a:xfrm>
            <a:custGeom>
              <a:avLst/>
              <a:gdLst/>
              <a:ahLst/>
              <a:cxnLst/>
              <a:rect r="r" b="b" t="t" l="l"/>
              <a:pathLst>
                <a:path h="333690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3252227"/>
                  </a:lnTo>
                  <a:cubicBezTo>
                    <a:pt x="169362" y="3274686"/>
                    <a:pt x="160440" y="3296225"/>
                    <a:pt x="144559" y="3312106"/>
                  </a:cubicBezTo>
                  <a:cubicBezTo>
                    <a:pt x="128678" y="3327986"/>
                    <a:pt x="107140" y="3336908"/>
                    <a:pt x="84681" y="3336908"/>
                  </a:cubicBezTo>
                  <a:lnTo>
                    <a:pt x="84681" y="3336908"/>
                  </a:lnTo>
                  <a:cubicBezTo>
                    <a:pt x="37913" y="3336908"/>
                    <a:pt x="0" y="3298995"/>
                    <a:pt x="0" y="325222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169362" cy="33940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8704575" y="783695"/>
            <a:ext cx="300194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ХНЕУ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067703" y="783695"/>
            <a:ext cx="219159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1178653" y="783695"/>
            <a:ext cx="377028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Безпека програм та даних</a:t>
            </a:r>
          </a:p>
        </p:txBody>
      </p:sp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true" flipV="false" rot="-1565348">
            <a:off x="-1362223" y="-2212276"/>
            <a:ext cx="10441422" cy="4424552"/>
          </a:xfrm>
          <a:custGeom>
            <a:avLst/>
            <a:gdLst/>
            <a:ahLst/>
            <a:cxnLst/>
            <a:rect r="r" b="b" t="t" l="l"/>
            <a:pathLst>
              <a:path h="4424552" w="10441422">
                <a:moveTo>
                  <a:pt x="10441421" y="0"/>
                </a:moveTo>
                <a:lnTo>
                  <a:pt x="0" y="0"/>
                </a:lnTo>
                <a:lnTo>
                  <a:pt x="0" y="4424552"/>
                </a:lnTo>
                <a:lnTo>
                  <a:pt x="10441421" y="4424552"/>
                </a:lnTo>
                <a:lnTo>
                  <a:pt x="10441421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028700" y="1697987"/>
            <a:ext cx="9445915" cy="186298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8"/>
              </a:lnSpc>
            </a:pPr>
            <a:r>
              <a:rPr lang="en-US" sz="7040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ПЕРСПЕКТИВИ РОЗВИТКУ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26355" y="4832048"/>
            <a:ext cx="8999471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LSB Matching (±1 randomization) — стійкість до статистичних атак.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DCT-стеганографія — робота з JPEG-форматом.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Spread Spectrum — псевдовипадковий розподіл даних.</a:t>
            </a:r>
          </a:p>
          <a:p>
            <a:pPr algn="l" marL="323853" indent="-161927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Інтерфейс: випадаючий список вибору методу.</a:t>
            </a:r>
          </a:p>
        </p:txBody>
      </p:sp>
      <p:grpSp>
        <p:nvGrpSpPr>
          <p:cNvPr name="Group 5" id="5"/>
          <p:cNvGrpSpPr/>
          <p:nvPr/>
        </p:nvGrpSpPr>
        <p:grpSpPr>
          <a:xfrm rot="0">
            <a:off x="11786060" y="-392510"/>
            <a:ext cx="6667753" cy="11072020"/>
            <a:chOff x="0" y="0"/>
            <a:chExt cx="1756116" cy="2916088"/>
          </a:xfrm>
        </p:grpSpPr>
        <p:sp>
          <p:nvSpPr>
            <p:cNvPr name="Freeform 6" id="6"/>
            <p:cNvSpPr/>
            <p:nvPr/>
          </p:nvSpPr>
          <p:spPr>
            <a:xfrm flipH="false" flipV="false" rot="0">
              <a:off x="0" y="0"/>
              <a:ext cx="1756116" cy="2916088"/>
            </a:xfrm>
            <a:custGeom>
              <a:avLst/>
              <a:gdLst/>
              <a:ahLst/>
              <a:cxnLst/>
              <a:rect r="r" b="b" t="t" l="l"/>
              <a:pathLst>
                <a:path h="2916088" w="1756116">
                  <a:moveTo>
                    <a:pt x="0" y="0"/>
                  </a:moveTo>
                  <a:lnTo>
                    <a:pt x="1756116" y="0"/>
                  </a:lnTo>
                  <a:lnTo>
                    <a:pt x="1756116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7" id="7"/>
            <p:cNvSpPr txBox="true"/>
            <p:nvPr/>
          </p:nvSpPr>
          <p:spPr>
            <a:xfrm>
              <a:off x="0" y="-57150"/>
              <a:ext cx="1756116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8" id="8"/>
          <p:cNvSpPr txBox="true"/>
          <p:nvPr/>
        </p:nvSpPr>
        <p:spPr>
          <a:xfrm rot="0">
            <a:off x="10951976" y="7212829"/>
            <a:ext cx="6026397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10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17259300" y="439935"/>
            <a:ext cx="643045" cy="9407130"/>
            <a:chOff x="0" y="0"/>
            <a:chExt cx="169362" cy="2477598"/>
          </a:xfrm>
        </p:grpSpPr>
        <p:sp>
          <p:nvSpPr>
            <p:cNvPr name="Freeform 10" id="10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2F7FA"/>
              </a:solidFill>
              <a:prstDash val="solid"/>
              <a:round/>
            </a:ln>
          </p:spPr>
        </p:sp>
        <p:sp>
          <p:nvSpPr>
            <p:cNvPr name="TextBox 11" id="11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2" id="12"/>
          <p:cNvSpPr txBox="true"/>
          <p:nvPr/>
        </p:nvSpPr>
        <p:spPr>
          <a:xfrm rot="-5400000">
            <a:off x="16301010" y="7300883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ХНЕУ</a:t>
            </a:r>
          </a:p>
        </p:txBody>
      </p:sp>
      <p:sp>
        <p:nvSpPr>
          <p:cNvPr name="TextBox 13" id="13"/>
          <p:cNvSpPr txBox="true"/>
          <p:nvPr/>
        </p:nvSpPr>
        <p:spPr>
          <a:xfrm rot="-5400000">
            <a:off x="16637486" y="2353136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4" id="14"/>
          <p:cNvSpPr txBox="true"/>
          <p:nvPr/>
        </p:nvSpPr>
        <p:spPr>
          <a:xfrm rot="-5400000">
            <a:off x="15812664" y="4967606"/>
            <a:ext cx="3469644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Безпека програм та даних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028700" y="4388809"/>
            <a:ext cx="10013073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AutoNum type="arabicPeriod" startAt="1"/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Розширення методів стеганографії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326355" y="6996107"/>
            <a:ext cx="7817645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Аудіофайли (WAV, FLAC) — LSB у аудіосемплах.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Відеофайли (MP4, AVI) — приховування в кадрах.</a:t>
            </a:r>
          </a:p>
          <a:p>
            <a:pPr algn="l" marL="323853" indent="-161927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Текстові документи (DOCX, PDF) — мікро-інтервали.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28700" y="6549067"/>
            <a:ext cx="10013073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AutoNum type="arabicPeriod" startAt="1"/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Підтримка інших форматів носіїв</a:t>
            </a:r>
          </a:p>
        </p:txBody>
      </p:sp>
    </p:spTree>
  </p:cSld>
  <p:clrMapOvr>
    <a:masterClrMapping/>
  </p:clrMapOvr>
  <p:transition spd="slow">
    <p:cover dir="l"/>
  </p:transition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-8363527">
            <a:off x="-7121192" y="-2600222"/>
            <a:ext cx="15441309" cy="6543255"/>
          </a:xfrm>
          <a:custGeom>
            <a:avLst/>
            <a:gdLst/>
            <a:ahLst/>
            <a:cxnLst/>
            <a:rect r="r" b="b" t="t" l="l"/>
            <a:pathLst>
              <a:path h="6543255" w="15441309">
                <a:moveTo>
                  <a:pt x="0" y="0"/>
                </a:moveTo>
                <a:lnTo>
                  <a:pt x="15441308" y="0"/>
                </a:lnTo>
                <a:lnTo>
                  <a:pt x="15441308" y="6543254"/>
                </a:lnTo>
                <a:lnTo>
                  <a:pt x="0" y="654325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3460221" y="4650616"/>
            <a:ext cx="11367558" cy="120078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244"/>
              </a:lnSpc>
            </a:pPr>
            <a:r>
              <a:rPr lang="en-US" b="true" sz="8499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ДЯКУЮ ЗА УВАГУ!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1496831" y="5851400"/>
            <a:ext cx="15294338" cy="212578"/>
            <a:chOff x="0" y="0"/>
            <a:chExt cx="4028138" cy="559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4028138" cy="55988"/>
            </a:xfrm>
            <a:custGeom>
              <a:avLst/>
              <a:gdLst/>
              <a:ahLst/>
              <a:cxnLst/>
              <a:rect r="r" b="b" t="t" l="l"/>
              <a:pathLst>
                <a:path h="55988" w="4028138">
                  <a:moveTo>
                    <a:pt x="0" y="0"/>
                  </a:moveTo>
                  <a:lnTo>
                    <a:pt x="4028138" y="0"/>
                  </a:lnTo>
                  <a:lnTo>
                    <a:pt x="4028138" y="55988"/>
                  </a:lnTo>
                  <a:lnTo>
                    <a:pt x="0" y="559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4028138" cy="1131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5400000">
            <a:off x="12742276" y="-5341984"/>
            <a:ext cx="643045" cy="12669823"/>
            <a:chOff x="0" y="0"/>
            <a:chExt cx="169362" cy="333690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9362" cy="3336908"/>
            </a:xfrm>
            <a:custGeom>
              <a:avLst/>
              <a:gdLst/>
              <a:ahLst/>
              <a:cxnLst/>
              <a:rect r="r" b="b" t="t" l="l"/>
              <a:pathLst>
                <a:path h="333690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3252227"/>
                  </a:lnTo>
                  <a:cubicBezTo>
                    <a:pt x="169362" y="3274686"/>
                    <a:pt x="160440" y="3296225"/>
                    <a:pt x="144559" y="3312106"/>
                  </a:cubicBezTo>
                  <a:cubicBezTo>
                    <a:pt x="128678" y="3327986"/>
                    <a:pt x="107140" y="3336908"/>
                    <a:pt x="84681" y="3336908"/>
                  </a:cubicBezTo>
                  <a:lnTo>
                    <a:pt x="84681" y="3336908"/>
                  </a:lnTo>
                  <a:cubicBezTo>
                    <a:pt x="37913" y="3336908"/>
                    <a:pt x="0" y="3298995"/>
                    <a:pt x="0" y="325222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69362" cy="339405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8704575" y="783695"/>
            <a:ext cx="300194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ХНЕУ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5067703" y="783695"/>
            <a:ext cx="2191597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1178653" y="783695"/>
            <a:ext cx="377028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Безпека програм та даних</a:t>
            </a:r>
          </a:p>
        </p:txBody>
      </p:sp>
      <p:sp>
        <p:nvSpPr>
          <p:cNvPr name="Freeform 13" id="13"/>
          <p:cNvSpPr/>
          <p:nvPr/>
        </p:nvSpPr>
        <p:spPr>
          <a:xfrm flipH="false" flipV="false" rot="-8363527">
            <a:off x="12293055" y="7912853"/>
            <a:ext cx="15441309" cy="6543255"/>
          </a:xfrm>
          <a:custGeom>
            <a:avLst/>
            <a:gdLst/>
            <a:ahLst/>
            <a:cxnLst/>
            <a:rect r="r" b="b" t="t" l="l"/>
            <a:pathLst>
              <a:path h="6543255" w="15441309">
                <a:moveTo>
                  <a:pt x="0" y="0"/>
                </a:moveTo>
                <a:lnTo>
                  <a:pt x="15441309" y="0"/>
                </a:lnTo>
                <a:lnTo>
                  <a:pt x="15441309" y="6543255"/>
                </a:lnTo>
                <a:lnTo>
                  <a:pt x="0" y="6543255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  <p:transition spd="slow">
    <p:cover dir="l"/>
  </p:transition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114668" y="-3157079"/>
            <a:ext cx="15827806" cy="6707033"/>
          </a:xfrm>
          <a:custGeom>
            <a:avLst/>
            <a:gdLst/>
            <a:ahLst/>
            <a:cxnLst/>
            <a:rect r="r" b="b" t="t" l="l"/>
            <a:pathLst>
              <a:path h="6707033" w="15827806">
                <a:moveTo>
                  <a:pt x="0" y="0"/>
                </a:moveTo>
                <a:lnTo>
                  <a:pt x="15827806" y="0"/>
                </a:lnTo>
                <a:lnTo>
                  <a:pt x="15827806" y="6707033"/>
                </a:lnTo>
                <a:lnTo>
                  <a:pt x="0" y="67070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3" id="3"/>
          <p:cNvGrpSpPr/>
          <p:nvPr/>
        </p:nvGrpSpPr>
        <p:grpSpPr>
          <a:xfrm rot="0">
            <a:off x="1869338" y="4140504"/>
            <a:ext cx="3616762" cy="5734854"/>
            <a:chOff x="0" y="0"/>
            <a:chExt cx="952563" cy="1510414"/>
          </a:xfrm>
        </p:grpSpPr>
        <p:sp>
          <p:nvSpPr>
            <p:cNvPr name="Freeform 4" id="4"/>
            <p:cNvSpPr/>
            <p:nvPr/>
          </p:nvSpPr>
          <p:spPr>
            <a:xfrm flipH="false" flipV="false" rot="0">
              <a:off x="0" y="0"/>
              <a:ext cx="952563" cy="1510414"/>
            </a:xfrm>
            <a:custGeom>
              <a:avLst/>
              <a:gdLst/>
              <a:ahLst/>
              <a:cxnLst/>
              <a:rect r="r" b="b" t="t" l="l"/>
              <a:pathLst>
                <a:path h="1510414" w="952563">
                  <a:moveTo>
                    <a:pt x="0" y="0"/>
                  </a:moveTo>
                  <a:lnTo>
                    <a:pt x="952563" y="0"/>
                  </a:lnTo>
                  <a:lnTo>
                    <a:pt x="952563" y="1510414"/>
                  </a:lnTo>
                  <a:lnTo>
                    <a:pt x="0" y="1510414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5" id="5"/>
            <p:cNvSpPr txBox="true"/>
            <p:nvPr/>
          </p:nvSpPr>
          <p:spPr>
            <a:xfrm>
              <a:off x="0" y="-57150"/>
              <a:ext cx="952563" cy="15675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6" id="6"/>
          <p:cNvSpPr/>
          <p:nvPr/>
        </p:nvSpPr>
        <p:spPr>
          <a:xfrm flipH="true" flipV="false" rot="-2120312">
            <a:off x="-2273262" y="8331539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12760102" y="0"/>
                </a:moveTo>
                <a:lnTo>
                  <a:pt x="0" y="0"/>
                </a:lnTo>
                <a:lnTo>
                  <a:pt x="0" y="5407093"/>
                </a:lnTo>
                <a:lnTo>
                  <a:pt x="12760102" y="5407093"/>
                </a:lnTo>
                <a:lnTo>
                  <a:pt x="12760102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7" id="7"/>
          <p:cNvGrpSpPr/>
          <p:nvPr/>
        </p:nvGrpSpPr>
        <p:grpSpPr>
          <a:xfrm rot="0">
            <a:off x="-408865" y="-392510"/>
            <a:ext cx="1437565" cy="11072020"/>
            <a:chOff x="0" y="0"/>
            <a:chExt cx="378618" cy="291608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378618" cy="2916088"/>
            </a:xfrm>
            <a:custGeom>
              <a:avLst/>
              <a:gdLst/>
              <a:ahLst/>
              <a:cxnLst/>
              <a:rect r="r" b="b" t="t" l="l"/>
              <a:pathLst>
                <a:path h="2916088" w="37861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869338" y="1898185"/>
            <a:ext cx="11540262" cy="186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8"/>
              </a:lnSpc>
            </a:pPr>
            <a:r>
              <a:rPr lang="en-US" sz="70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ПОСТАНОВКА ЗАВДАННЯ</a:t>
            </a:r>
          </a:p>
        </p:txBody>
      </p:sp>
      <p:grpSp>
        <p:nvGrpSpPr>
          <p:cNvPr name="Group 11" id="11"/>
          <p:cNvGrpSpPr/>
          <p:nvPr/>
        </p:nvGrpSpPr>
        <p:grpSpPr>
          <a:xfrm rot="0">
            <a:off x="13665250" y="4140504"/>
            <a:ext cx="3616762" cy="5734854"/>
            <a:chOff x="0" y="0"/>
            <a:chExt cx="952563" cy="1510414"/>
          </a:xfrm>
        </p:grpSpPr>
        <p:sp>
          <p:nvSpPr>
            <p:cNvPr name="Freeform 12" id="12"/>
            <p:cNvSpPr/>
            <p:nvPr/>
          </p:nvSpPr>
          <p:spPr>
            <a:xfrm flipH="false" flipV="false" rot="0">
              <a:off x="0" y="0"/>
              <a:ext cx="952563" cy="1510414"/>
            </a:xfrm>
            <a:custGeom>
              <a:avLst/>
              <a:gdLst/>
              <a:ahLst/>
              <a:cxnLst/>
              <a:rect r="r" b="b" t="t" l="l"/>
              <a:pathLst>
                <a:path h="1510414" w="952563">
                  <a:moveTo>
                    <a:pt x="0" y="0"/>
                  </a:moveTo>
                  <a:lnTo>
                    <a:pt x="952563" y="0"/>
                  </a:lnTo>
                  <a:lnTo>
                    <a:pt x="952563" y="1510414"/>
                  </a:lnTo>
                  <a:lnTo>
                    <a:pt x="0" y="1510414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3" id="13"/>
            <p:cNvSpPr txBox="true"/>
            <p:nvPr/>
          </p:nvSpPr>
          <p:spPr>
            <a:xfrm>
              <a:off x="0" y="-57150"/>
              <a:ext cx="952563" cy="15675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12529423" y="-580405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02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2205750" y="5488800"/>
            <a:ext cx="2921050" cy="267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Шифрування захищає зміст, але не приховує факт передачі даних.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П</a:t>
            </a: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отрібно робити сам факт обміну даних невидимим.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Візу</a:t>
            </a: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альна непомітність критично важлива.</a:t>
            </a:r>
          </a:p>
          <a:p>
            <a:pPr algn="l" marL="323853" indent="-161927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JPEG-компресія руйнує приховані дані.</a:t>
            </a:r>
          </a:p>
        </p:txBody>
      </p:sp>
      <p:grpSp>
        <p:nvGrpSpPr>
          <p:cNvPr name="Group 16" id="16"/>
          <p:cNvGrpSpPr/>
          <p:nvPr/>
        </p:nvGrpSpPr>
        <p:grpSpPr>
          <a:xfrm rot="5400000">
            <a:off x="6251381" y="-3710637"/>
            <a:ext cx="643045" cy="9407130"/>
            <a:chOff x="0" y="0"/>
            <a:chExt cx="169362" cy="2477598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18" id="18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2993151" y="783695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ХНЕУ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8277374" y="783695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4765975" y="783695"/>
            <a:ext cx="3417004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Безпека програм та даних</a:t>
            </a:r>
          </a:p>
        </p:txBody>
      </p:sp>
      <p:grpSp>
        <p:nvGrpSpPr>
          <p:cNvPr name="Group 22" id="22"/>
          <p:cNvGrpSpPr/>
          <p:nvPr/>
        </p:nvGrpSpPr>
        <p:grpSpPr>
          <a:xfrm rot="0">
            <a:off x="5803076" y="4140504"/>
            <a:ext cx="3616762" cy="5734854"/>
            <a:chOff x="0" y="0"/>
            <a:chExt cx="952563" cy="1510414"/>
          </a:xfrm>
        </p:grpSpPr>
        <p:sp>
          <p:nvSpPr>
            <p:cNvPr name="Freeform 23" id="23"/>
            <p:cNvSpPr/>
            <p:nvPr/>
          </p:nvSpPr>
          <p:spPr>
            <a:xfrm flipH="false" flipV="false" rot="0">
              <a:off x="0" y="0"/>
              <a:ext cx="952563" cy="1510414"/>
            </a:xfrm>
            <a:custGeom>
              <a:avLst/>
              <a:gdLst/>
              <a:ahLst/>
              <a:cxnLst/>
              <a:rect r="r" b="b" t="t" l="l"/>
              <a:pathLst>
                <a:path h="1510414" w="952563">
                  <a:moveTo>
                    <a:pt x="0" y="0"/>
                  </a:moveTo>
                  <a:lnTo>
                    <a:pt x="952563" y="0"/>
                  </a:lnTo>
                  <a:lnTo>
                    <a:pt x="952563" y="1510414"/>
                  </a:lnTo>
                  <a:lnTo>
                    <a:pt x="0" y="1510414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4" id="24"/>
            <p:cNvSpPr txBox="true"/>
            <p:nvPr/>
          </p:nvSpPr>
          <p:spPr>
            <a:xfrm>
              <a:off x="0" y="-57150"/>
              <a:ext cx="952563" cy="15675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25" id="25"/>
          <p:cNvSpPr txBox="true"/>
          <p:nvPr/>
        </p:nvSpPr>
        <p:spPr>
          <a:xfrm rot="0">
            <a:off x="6136837" y="5488800"/>
            <a:ext cx="2921050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Створити систему стеганографічного приховування, яка</a:t>
            </a:r>
          </a:p>
        </p:txBody>
      </p:sp>
      <p:grpSp>
        <p:nvGrpSpPr>
          <p:cNvPr name="Group 26" id="26"/>
          <p:cNvGrpSpPr/>
          <p:nvPr/>
        </p:nvGrpSpPr>
        <p:grpSpPr>
          <a:xfrm rot="0">
            <a:off x="9734163" y="4140504"/>
            <a:ext cx="3616762" cy="5734854"/>
            <a:chOff x="0" y="0"/>
            <a:chExt cx="952563" cy="1510414"/>
          </a:xfrm>
        </p:grpSpPr>
        <p:sp>
          <p:nvSpPr>
            <p:cNvPr name="Freeform 27" id="27"/>
            <p:cNvSpPr/>
            <p:nvPr/>
          </p:nvSpPr>
          <p:spPr>
            <a:xfrm flipH="false" flipV="false" rot="0">
              <a:off x="0" y="0"/>
              <a:ext cx="952563" cy="1510414"/>
            </a:xfrm>
            <a:custGeom>
              <a:avLst/>
              <a:gdLst/>
              <a:ahLst/>
              <a:cxnLst/>
              <a:rect r="r" b="b" t="t" l="l"/>
              <a:pathLst>
                <a:path h="1510414" w="952563">
                  <a:moveTo>
                    <a:pt x="0" y="0"/>
                  </a:moveTo>
                  <a:lnTo>
                    <a:pt x="952563" y="0"/>
                  </a:lnTo>
                  <a:lnTo>
                    <a:pt x="952563" y="1510414"/>
                  </a:lnTo>
                  <a:lnTo>
                    <a:pt x="0" y="1510414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8" id="28"/>
            <p:cNvSpPr txBox="true"/>
            <p:nvPr/>
          </p:nvSpPr>
          <p:spPr>
            <a:xfrm>
              <a:off x="0" y="-57150"/>
              <a:ext cx="952563" cy="1567564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29" id="29"/>
          <p:cNvSpPr txBox="true"/>
          <p:nvPr/>
        </p:nvSpPr>
        <p:spPr>
          <a:xfrm rot="0">
            <a:off x="10082019" y="5488800"/>
            <a:ext cx="2921050" cy="3476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Приховування текстових повідомлень у зображеннях.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XOR-шифрування з персональних даних.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Генерація ключів через SHA-256.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Аналіз якості (PSNR, MSE).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Марке</a:t>
            </a: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ри &lt;&lt;START&gt;&gt; / &lt;&lt;END&gt;&gt;.</a:t>
            </a:r>
          </a:p>
          <a:p>
            <a:pPr algn="l" marL="323853" indent="-161927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Підтримка UTF-16 для української мови.</a:t>
            </a:r>
          </a:p>
        </p:txBody>
      </p:sp>
      <p:sp>
        <p:nvSpPr>
          <p:cNvPr name="TextBox 30" id="30"/>
          <p:cNvSpPr txBox="true"/>
          <p:nvPr/>
        </p:nvSpPr>
        <p:spPr>
          <a:xfrm rot="0">
            <a:off x="6136837" y="6352451"/>
            <a:ext cx="3050536" cy="26765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Використовує LSB-метод для візуальної непомітності.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Додає XOR-шифрування для подвійного захисту.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Генеру</a:t>
            </a: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є ключі з персональних даних (SHA-256).</a:t>
            </a:r>
          </a:p>
          <a:p>
            <a:pPr algn="l" marL="323853" indent="-161927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Ан</a:t>
            </a: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алізує якість змін через метрики PSNR та MSE.</a:t>
            </a:r>
          </a:p>
        </p:txBody>
      </p:sp>
      <p:sp>
        <p:nvSpPr>
          <p:cNvPr name="TextBox 31" id="31"/>
          <p:cNvSpPr txBox="true"/>
          <p:nvPr/>
        </p:nvSpPr>
        <p:spPr>
          <a:xfrm rot="0">
            <a:off x="14027200" y="5552351"/>
            <a:ext cx="2921050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C++17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Qt 6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QCryptographicHash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QImage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F2F7FA"/>
                </a:solidFill>
                <a:latin typeface="Telegraf"/>
                <a:ea typeface="Telegraf"/>
                <a:cs typeface="Telegraf"/>
                <a:sym typeface="Telegraf"/>
              </a:rPr>
              <a:t>PNG (lossless)</a:t>
            </a:r>
          </a:p>
        </p:txBody>
      </p:sp>
      <p:sp>
        <p:nvSpPr>
          <p:cNvPr name="TextBox 32" id="32"/>
          <p:cNvSpPr txBox="true"/>
          <p:nvPr/>
        </p:nvSpPr>
        <p:spPr>
          <a:xfrm rot="0">
            <a:off x="2217194" y="4661764"/>
            <a:ext cx="2921050" cy="450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b="true" sz="2500" spc="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ПРОБЛЕМАТИКА</a:t>
            </a:r>
          </a:p>
        </p:txBody>
      </p:sp>
      <p:sp>
        <p:nvSpPr>
          <p:cNvPr name="TextBox 33" id="33"/>
          <p:cNvSpPr txBox="true"/>
          <p:nvPr/>
        </p:nvSpPr>
        <p:spPr>
          <a:xfrm rot="0">
            <a:off x="6136837" y="4661764"/>
            <a:ext cx="2921050" cy="450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b="true" sz="2500" spc="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МЕТА РОБОТИ</a:t>
            </a:r>
          </a:p>
        </p:txBody>
      </p:sp>
      <p:sp>
        <p:nvSpPr>
          <p:cNvPr name="TextBox 34" id="34"/>
          <p:cNvSpPr txBox="true"/>
          <p:nvPr/>
        </p:nvSpPr>
        <p:spPr>
          <a:xfrm rot="0">
            <a:off x="14027200" y="4517301"/>
            <a:ext cx="2921050" cy="7874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25"/>
              </a:lnSpc>
            </a:pPr>
            <a:r>
              <a:rPr lang="en-US" b="true" sz="2500" spc="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ТЕХНОЛОГІЧНА ОСНОВА</a:t>
            </a:r>
          </a:p>
        </p:txBody>
      </p:sp>
      <p:sp>
        <p:nvSpPr>
          <p:cNvPr name="TextBox 35" id="35"/>
          <p:cNvSpPr txBox="true"/>
          <p:nvPr/>
        </p:nvSpPr>
        <p:spPr>
          <a:xfrm rot="0">
            <a:off x="10020155" y="4518888"/>
            <a:ext cx="3065329" cy="784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050"/>
              </a:lnSpc>
            </a:pPr>
            <a:r>
              <a:rPr lang="en-US" b="true" sz="2500" spc="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ФУНКЦІОНАЛЬНІ МОЖЛИВОСТІ</a:t>
            </a:r>
          </a:p>
        </p:txBody>
      </p:sp>
    </p:spTree>
  </p:cSld>
  <p:clrMapOvr>
    <a:masterClrMapping/>
  </p:clrMapOvr>
  <p:transition spd="fast">
    <p:cover dir="l"/>
  </p:transition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5008">
            <a:off x="9950507" y="7177426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50" y="0"/>
                </a:lnTo>
                <a:lnTo>
                  <a:pt x="12701350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410460">
            <a:off x="-7941720" y="-3101066"/>
            <a:ext cx="11976399" cy="7170869"/>
          </a:xfrm>
          <a:custGeom>
            <a:avLst/>
            <a:gdLst/>
            <a:ahLst/>
            <a:cxnLst/>
            <a:rect r="r" b="b" t="t" l="l"/>
            <a:pathLst>
              <a:path h="7170869" w="11976399">
                <a:moveTo>
                  <a:pt x="0" y="0"/>
                </a:moveTo>
                <a:lnTo>
                  <a:pt x="11976399" y="0"/>
                </a:lnTo>
                <a:lnTo>
                  <a:pt x="11976399" y="7170869"/>
                </a:lnTo>
                <a:lnTo>
                  <a:pt x="0" y="71708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5400000">
            <a:off x="5422634" y="-3897674"/>
            <a:ext cx="643045" cy="9407130"/>
            <a:chOff x="0" y="0"/>
            <a:chExt cx="169362" cy="247759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52482" y="8924925"/>
            <a:ext cx="333375" cy="333375"/>
            <a:chOff x="0" y="0"/>
            <a:chExt cx="87802" cy="8780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7802" cy="87802"/>
            </a:xfrm>
            <a:custGeom>
              <a:avLst/>
              <a:gdLst/>
              <a:ahLst/>
              <a:cxnLst/>
              <a:rect r="r" b="b" t="t" l="l"/>
              <a:pathLst>
                <a:path h="87802" w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1040591" y="4097115"/>
            <a:ext cx="7329926" cy="4599529"/>
          </a:xfrm>
          <a:custGeom>
            <a:avLst/>
            <a:gdLst/>
            <a:ahLst/>
            <a:cxnLst/>
            <a:rect r="r" b="b" t="t" l="l"/>
            <a:pathLst>
              <a:path h="4599529" w="7329926">
                <a:moveTo>
                  <a:pt x="0" y="0"/>
                </a:moveTo>
                <a:lnTo>
                  <a:pt x="7329926" y="0"/>
                </a:lnTo>
                <a:lnTo>
                  <a:pt x="7329926" y="4599529"/>
                </a:lnTo>
                <a:lnTo>
                  <a:pt x="0" y="45995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1" id="11"/>
          <p:cNvSpPr/>
          <p:nvPr/>
        </p:nvSpPr>
        <p:spPr>
          <a:xfrm flipH="false" flipV="false" rot="0">
            <a:off x="9914743" y="4097115"/>
            <a:ext cx="7344557" cy="4599529"/>
          </a:xfrm>
          <a:custGeom>
            <a:avLst/>
            <a:gdLst/>
            <a:ahLst/>
            <a:cxnLst/>
            <a:rect r="r" b="b" t="t" l="l"/>
            <a:pathLst>
              <a:path h="4599529" w="7344557">
                <a:moveTo>
                  <a:pt x="0" y="0"/>
                </a:moveTo>
                <a:lnTo>
                  <a:pt x="7344557" y="0"/>
                </a:lnTo>
                <a:lnTo>
                  <a:pt x="7344557" y="4599529"/>
                </a:lnTo>
                <a:lnTo>
                  <a:pt x="0" y="459952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2" id="12"/>
          <p:cNvSpPr txBox="true"/>
          <p:nvPr/>
        </p:nvSpPr>
        <p:spPr>
          <a:xfrm rot="0">
            <a:off x="12664408" y="-882202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164B82"/>
                </a:solidFill>
                <a:latin typeface="Telegraf Bold"/>
                <a:ea typeface="Telegraf Bold"/>
                <a:cs typeface="Telegraf Bold"/>
                <a:sym typeface="Telegraf Bold"/>
              </a:rPr>
              <a:t>03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1040591" y="1711149"/>
            <a:ext cx="11540262" cy="186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8"/>
              </a:lnSpc>
            </a:pPr>
            <a:r>
              <a:rPr lang="en-US" sz="70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ДЕМОНСТРАЦІЯ РОБОТИ ПРОГРАМИ 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2164404" y="596658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ХНЕУ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7448627" y="596658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3937228" y="596658"/>
            <a:ext cx="3417004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Безпека програм та даних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83472" y="8976741"/>
            <a:ext cx="6787046" cy="23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10"/>
              </a:lnSpc>
            </a:pPr>
            <a:r>
              <a:rPr lang="en-US" sz="1500" spc="75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Тест 1: 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Приховування зашифрованого повідомлення.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9914743" y="8924925"/>
            <a:ext cx="333375" cy="333375"/>
            <a:chOff x="0" y="0"/>
            <a:chExt cx="87802" cy="8780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7802" cy="87802"/>
            </a:xfrm>
            <a:custGeom>
              <a:avLst/>
              <a:gdLst/>
              <a:ahLst/>
              <a:cxnLst/>
              <a:rect r="r" b="b" t="t" l="l"/>
              <a:pathLst>
                <a:path h="87802" w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0445732" y="8976741"/>
            <a:ext cx="6787046" cy="23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10"/>
              </a:lnSpc>
            </a:pPr>
            <a:r>
              <a:rPr lang="en-US" sz="1500" spc="75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Тест 2: 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Витягування зашифрованого повідомлення.</a:t>
            </a:r>
          </a:p>
        </p:txBody>
      </p:sp>
    </p:spTree>
  </p:cSld>
  <p:clrMapOvr>
    <a:masterClrMapping/>
  </p:clrMapOvr>
  <p:transition spd="fast">
    <p:cover dir="l"/>
  </p:transition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5008">
            <a:off x="9950507" y="7177426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50" y="0"/>
                </a:lnTo>
                <a:lnTo>
                  <a:pt x="12701350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-8410460">
            <a:off x="-7941720" y="-3101066"/>
            <a:ext cx="11976399" cy="7170869"/>
          </a:xfrm>
          <a:custGeom>
            <a:avLst/>
            <a:gdLst/>
            <a:ahLst/>
            <a:cxnLst/>
            <a:rect r="r" b="b" t="t" l="l"/>
            <a:pathLst>
              <a:path h="7170869" w="11976399">
                <a:moveTo>
                  <a:pt x="0" y="0"/>
                </a:moveTo>
                <a:lnTo>
                  <a:pt x="11976399" y="0"/>
                </a:lnTo>
                <a:lnTo>
                  <a:pt x="11976399" y="7170869"/>
                </a:lnTo>
                <a:lnTo>
                  <a:pt x="0" y="7170869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5400000">
            <a:off x="5422634" y="-3897674"/>
            <a:ext cx="643045" cy="9407130"/>
            <a:chOff x="0" y="0"/>
            <a:chExt cx="169362" cy="247759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0">
            <a:off x="1040591" y="8924925"/>
            <a:ext cx="333375" cy="333375"/>
            <a:chOff x="0" y="0"/>
            <a:chExt cx="87802" cy="87802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87802" cy="87802"/>
            </a:xfrm>
            <a:custGeom>
              <a:avLst/>
              <a:gdLst/>
              <a:ahLst/>
              <a:cxnLst/>
              <a:rect r="r" b="b" t="t" l="l"/>
              <a:pathLst>
                <a:path h="87802" w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10" id="10"/>
          <p:cNvGrpSpPr/>
          <p:nvPr/>
        </p:nvGrpSpPr>
        <p:grpSpPr>
          <a:xfrm rot="0">
            <a:off x="9413622" y="8924925"/>
            <a:ext cx="333375" cy="333375"/>
            <a:chOff x="0" y="0"/>
            <a:chExt cx="87802" cy="87802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0"/>
              <a:ext cx="87802" cy="87802"/>
            </a:xfrm>
            <a:custGeom>
              <a:avLst/>
              <a:gdLst/>
              <a:ahLst/>
              <a:cxnLst/>
              <a:rect r="r" b="b" t="t" l="l"/>
              <a:pathLst>
                <a:path h="87802" w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2" id="12"/>
            <p:cNvSpPr txBox="true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13" id="13"/>
          <p:cNvSpPr/>
          <p:nvPr/>
        </p:nvSpPr>
        <p:spPr>
          <a:xfrm flipH="false" flipV="false" rot="0">
            <a:off x="1040591" y="4097115"/>
            <a:ext cx="6739236" cy="4599529"/>
          </a:xfrm>
          <a:custGeom>
            <a:avLst/>
            <a:gdLst/>
            <a:ahLst/>
            <a:cxnLst/>
            <a:rect r="r" b="b" t="t" l="l"/>
            <a:pathLst>
              <a:path h="4599529" w="6739236">
                <a:moveTo>
                  <a:pt x="0" y="0"/>
                </a:moveTo>
                <a:lnTo>
                  <a:pt x="6739236" y="0"/>
                </a:lnTo>
                <a:lnTo>
                  <a:pt x="6739236" y="4599529"/>
                </a:lnTo>
                <a:lnTo>
                  <a:pt x="0" y="459952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14" id="14"/>
          <p:cNvSpPr/>
          <p:nvPr/>
        </p:nvSpPr>
        <p:spPr>
          <a:xfrm flipH="false" flipV="false" rot="0">
            <a:off x="9413622" y="4097115"/>
            <a:ext cx="7845678" cy="4599529"/>
          </a:xfrm>
          <a:custGeom>
            <a:avLst/>
            <a:gdLst/>
            <a:ahLst/>
            <a:cxnLst/>
            <a:rect r="r" b="b" t="t" l="l"/>
            <a:pathLst>
              <a:path h="4599529" w="7845678">
                <a:moveTo>
                  <a:pt x="0" y="0"/>
                </a:moveTo>
                <a:lnTo>
                  <a:pt x="7845678" y="0"/>
                </a:lnTo>
                <a:lnTo>
                  <a:pt x="7845678" y="4599529"/>
                </a:lnTo>
                <a:lnTo>
                  <a:pt x="0" y="459952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15" id="15"/>
          <p:cNvSpPr txBox="true"/>
          <p:nvPr/>
        </p:nvSpPr>
        <p:spPr>
          <a:xfrm rot="0">
            <a:off x="12664408" y="-882202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164B82"/>
                </a:solidFill>
                <a:latin typeface="Telegraf Bold"/>
                <a:ea typeface="Telegraf Bold"/>
                <a:cs typeface="Telegraf Bold"/>
                <a:sym typeface="Telegraf Bold"/>
              </a:rPr>
              <a:t>04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040591" y="1711149"/>
            <a:ext cx="11540262" cy="186298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8"/>
              </a:lnSpc>
            </a:pPr>
            <a:r>
              <a:rPr lang="en-US" sz="70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ДЕМОНСТРАЦІЯ РОБОТИ ПРОГРАМИ 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164404" y="596658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ХНЕУ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7448627" y="596658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3937228" y="596658"/>
            <a:ext cx="3417004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Безпека програм та даних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71580" y="8976741"/>
            <a:ext cx="6787046" cy="23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10"/>
              </a:lnSpc>
            </a:pPr>
            <a:r>
              <a:rPr lang="en-US" sz="1500" spc="75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Тест 3: 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Аналіз зображення.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9944611" y="8976741"/>
            <a:ext cx="6787046" cy="23050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710"/>
              </a:lnSpc>
            </a:pPr>
            <a:r>
              <a:rPr lang="en-US" sz="1500" spc="75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Тест 4: 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Покроковий алгоритм.</a:t>
            </a:r>
          </a:p>
        </p:txBody>
      </p:sp>
    </p:spTree>
  </p:cSld>
  <p:clrMapOvr>
    <a:masterClrMapping/>
  </p:clrMapOvr>
  <p:transition spd="fast">
    <p:cover dir="l"/>
  </p:transition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5008">
            <a:off x="-467361" y="-2757747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49" y="0"/>
                </a:lnTo>
                <a:lnTo>
                  <a:pt x="12701349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86204" y="6250419"/>
            <a:ext cx="11514218" cy="8506128"/>
          </a:xfrm>
          <a:custGeom>
            <a:avLst/>
            <a:gdLst/>
            <a:ahLst/>
            <a:cxnLst/>
            <a:rect r="r" b="b" t="t" l="l"/>
            <a:pathLst>
              <a:path h="8506128" w="11514218">
                <a:moveTo>
                  <a:pt x="0" y="0"/>
                </a:moveTo>
                <a:lnTo>
                  <a:pt x="11514218" y="0"/>
                </a:lnTo>
                <a:lnTo>
                  <a:pt x="11514218" y="8506128"/>
                </a:lnTo>
                <a:lnTo>
                  <a:pt x="0" y="85061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259300" y="-392510"/>
            <a:ext cx="1437565" cy="11072020"/>
            <a:chOff x="0" y="0"/>
            <a:chExt cx="378618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8618" cy="2916088"/>
            </a:xfrm>
            <a:custGeom>
              <a:avLst/>
              <a:gdLst/>
              <a:ahLst/>
              <a:cxnLst/>
              <a:rect r="r" b="b" t="t" l="l"/>
              <a:pathLst>
                <a:path h="2916088" w="37861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2269855"/>
            <a:ext cx="12765895" cy="996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8"/>
              </a:lnSpc>
            </a:pPr>
            <a:r>
              <a:rPr lang="en-US" sz="7040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ТЕХНІЧНЕ РІШЕННЯ</a:t>
            </a:r>
          </a:p>
        </p:txBody>
      </p:sp>
      <p:grpSp>
        <p:nvGrpSpPr>
          <p:cNvPr name="Group 8" id="8"/>
          <p:cNvGrpSpPr/>
          <p:nvPr/>
        </p:nvGrpSpPr>
        <p:grpSpPr>
          <a:xfrm rot="5400000">
            <a:off x="11279340" y="-3806845"/>
            <a:ext cx="643045" cy="9407130"/>
            <a:chOff x="0" y="0"/>
            <a:chExt cx="169362" cy="24775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8021110" y="687487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ХНЕУ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305333" y="68748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93934" y="687487"/>
            <a:ext cx="3417004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Безпека програм та даних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421779" y="4390470"/>
            <a:ext cx="6135949" cy="45084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500"/>
              </a:lnSpc>
              <a:spcBef>
                <a:spcPct val="0"/>
              </a:spcBef>
            </a:pPr>
            <a:r>
              <a:rPr lang="en-US" b="true" sz="2500" spc="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АРХІТЕКТУРА СИСТЕМИ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50091" y="4395433"/>
            <a:ext cx="7994615" cy="3209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lab03/Steganography/</a:t>
            </a:r>
          </a:p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│  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├── Main.cpp             # Точка входу в програму.</a:t>
            </a:r>
          </a:p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│  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├── SteganographyEngine.h       # Заголовок движка стеганографії.</a:t>
            </a:r>
          </a:p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│  ├── SteganographyEngine.cpp      # Реалізація алгоритмів LSB.</a:t>
            </a:r>
          </a:p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│  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├── SteganographyWindow.h       # Заголовок головного вікна.</a:t>
            </a:r>
          </a:p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│  ├── SteganographyWindow.cpp      # Конструктор та базова ініціалізація.</a:t>
            </a:r>
          </a:p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│  ├── SteganographyWindow_UI.cpp    # Створення інтерфейсу (4 вкладки).</a:t>
            </a:r>
          </a:p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│  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├── SteganographyWindow_Slots.cpp   # Обробники подій (слоти).</a:t>
            </a:r>
          </a:p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│  ├── SteganographyWindow_Helpers.cpp  # Допоміжні методи та стилі.</a:t>
            </a:r>
          </a:p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│  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└── lab03.pro             # Файл проєкту Qt (qmake).</a:t>
            </a:r>
          </a:p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└── README.md            </a:t>
            </a:r>
          </a:p>
          <a:p>
            <a:pPr algn="l">
              <a:lnSpc>
                <a:spcPts val="2100"/>
              </a:lnSpc>
            </a:pPr>
          </a:p>
        </p:txBody>
      </p:sp>
      <p:sp>
        <p:nvSpPr>
          <p:cNvPr name="TextBox 16" id="16"/>
          <p:cNvSpPr txBox="true"/>
          <p:nvPr/>
        </p:nvSpPr>
        <p:spPr>
          <a:xfrm rot="0">
            <a:off x="12041524" y="6795739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05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550091" y="3741283"/>
            <a:ext cx="6970033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Архітектура системи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028700" y="3782776"/>
            <a:ext cx="333375" cy="333375"/>
            <a:chOff x="0" y="0"/>
            <a:chExt cx="87802" cy="87802"/>
          </a:xfrm>
        </p:grpSpPr>
        <p:sp>
          <p:nvSpPr>
            <p:cNvPr name="Freeform 19" id="19"/>
            <p:cNvSpPr/>
            <p:nvPr/>
          </p:nvSpPr>
          <p:spPr>
            <a:xfrm flipH="false" flipV="false" rot="0">
              <a:off x="0" y="0"/>
              <a:ext cx="87802" cy="87802"/>
            </a:xfrm>
            <a:custGeom>
              <a:avLst/>
              <a:gdLst/>
              <a:ahLst/>
              <a:cxnLst/>
              <a:rect r="r" b="b" t="t" l="l"/>
              <a:pathLst>
                <a:path h="87802" w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0" id="20"/>
            <p:cNvSpPr txBox="true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21" id="21"/>
          <p:cNvSpPr txBox="true"/>
          <p:nvPr/>
        </p:nvSpPr>
        <p:spPr>
          <a:xfrm rot="0">
            <a:off x="10594507" y="4395433"/>
            <a:ext cx="5709920" cy="2409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C++: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 продуктивність, контроль над пам'яттю, швидкі побітові операції.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Qt: кросплатформеність, розвинений GUI.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QIma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ge: пряма робота з пікселями, доступ до RGB-каналів.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QCryptographicHash: SHA-256 для безпечної генерації ключів.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PNG (lossless): збереження LSB-бітів без втрат, на відміну від JPEG.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0594507" y="3775990"/>
            <a:ext cx="6970033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Технічні переваги</a:t>
            </a:r>
          </a:p>
        </p:txBody>
      </p:sp>
      <p:grpSp>
        <p:nvGrpSpPr>
          <p:cNvPr name="Group 23" id="23"/>
          <p:cNvGrpSpPr/>
          <p:nvPr/>
        </p:nvGrpSpPr>
        <p:grpSpPr>
          <a:xfrm rot="0">
            <a:off x="10073116" y="3817483"/>
            <a:ext cx="333375" cy="333375"/>
            <a:chOff x="0" y="0"/>
            <a:chExt cx="87802" cy="87802"/>
          </a:xfrm>
        </p:grpSpPr>
        <p:sp>
          <p:nvSpPr>
            <p:cNvPr name="Freeform 24" id="24"/>
            <p:cNvSpPr/>
            <p:nvPr/>
          </p:nvSpPr>
          <p:spPr>
            <a:xfrm flipH="false" flipV="false" rot="0">
              <a:off x="0" y="0"/>
              <a:ext cx="87802" cy="87802"/>
            </a:xfrm>
            <a:custGeom>
              <a:avLst/>
              <a:gdLst/>
              <a:ahLst/>
              <a:cxnLst/>
              <a:rect r="r" b="b" t="t" l="l"/>
              <a:pathLst>
                <a:path h="87802" w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5" id="25"/>
            <p:cNvSpPr txBox="true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</p:spTree>
  </p:cSld>
  <p:clrMapOvr>
    <a:masterClrMapping/>
  </p:clrMapOvr>
  <p:transition spd="fast">
    <p:cover dir="l"/>
  </p:transition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114668" y="-3157079"/>
            <a:ext cx="15827806" cy="6707033"/>
          </a:xfrm>
          <a:custGeom>
            <a:avLst/>
            <a:gdLst/>
            <a:ahLst/>
            <a:cxnLst/>
            <a:rect r="r" b="b" t="t" l="l"/>
            <a:pathLst>
              <a:path h="6707033" w="15827806">
                <a:moveTo>
                  <a:pt x="0" y="0"/>
                </a:moveTo>
                <a:lnTo>
                  <a:pt x="15827806" y="0"/>
                </a:lnTo>
                <a:lnTo>
                  <a:pt x="15827806" y="6707033"/>
                </a:lnTo>
                <a:lnTo>
                  <a:pt x="0" y="67070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2120312">
            <a:off x="-2273262" y="8331539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12760102" y="0"/>
                </a:moveTo>
                <a:lnTo>
                  <a:pt x="0" y="0"/>
                </a:lnTo>
                <a:lnTo>
                  <a:pt x="0" y="5407093"/>
                </a:lnTo>
                <a:lnTo>
                  <a:pt x="12760102" y="5407093"/>
                </a:lnTo>
                <a:lnTo>
                  <a:pt x="12760102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408865" y="-392510"/>
            <a:ext cx="1437565" cy="11072020"/>
            <a:chOff x="0" y="0"/>
            <a:chExt cx="378618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8618" cy="2916088"/>
            </a:xfrm>
            <a:custGeom>
              <a:avLst/>
              <a:gdLst/>
              <a:ahLst/>
              <a:cxnLst/>
              <a:rect r="r" b="b" t="t" l="l"/>
              <a:pathLst>
                <a:path h="2916088" w="37861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5400000">
            <a:off x="6251381" y="-3710637"/>
            <a:ext cx="643045" cy="9407130"/>
            <a:chOff x="0" y="0"/>
            <a:chExt cx="169362" cy="247759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10" id="10"/>
          <p:cNvSpPr/>
          <p:nvPr/>
        </p:nvSpPr>
        <p:spPr>
          <a:xfrm flipH="false" flipV="false" rot="0">
            <a:off x="9606531" y="3399217"/>
            <a:ext cx="7832779" cy="2868755"/>
          </a:xfrm>
          <a:custGeom>
            <a:avLst/>
            <a:gdLst/>
            <a:ahLst/>
            <a:cxnLst/>
            <a:rect r="r" b="b" t="t" l="l"/>
            <a:pathLst>
              <a:path h="2868755" w="7832779">
                <a:moveTo>
                  <a:pt x="0" y="0"/>
                </a:moveTo>
                <a:lnTo>
                  <a:pt x="7832780" y="0"/>
                </a:lnTo>
                <a:lnTo>
                  <a:pt x="7832780" y="2868755"/>
                </a:lnTo>
                <a:lnTo>
                  <a:pt x="0" y="286875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11" id="11"/>
          <p:cNvSpPr txBox="true"/>
          <p:nvPr/>
        </p:nvSpPr>
        <p:spPr>
          <a:xfrm rot="0">
            <a:off x="1869338" y="1898185"/>
            <a:ext cx="11540262" cy="996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8"/>
              </a:lnSpc>
            </a:pPr>
            <a:r>
              <a:rPr lang="en-US" sz="70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ТЕХНІЧНЕ РІШЕННЯ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2529423" y="-580405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06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2993151" y="783695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ХНЕУ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8277374" y="783695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4765975" y="783695"/>
            <a:ext cx="3417004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Безпека програм та даних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1869338" y="3854972"/>
            <a:ext cx="5954767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AutoNum type="arabicPeriod" startAt="1"/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LSB-метод приховування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2181550" y="4325361"/>
            <a:ext cx="7096733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Підготовка: додавання маркерів &lt;&lt;START&gt;&gt;/&lt;&lt;END&gt;&gt;.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XOR-ш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ифрування з персональним ключем.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Конвертація в біти UTF-16 (16 біт/символ).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Заміна молодших бітів RGB-каналів.</a:t>
            </a:r>
          </a:p>
          <a:p>
            <a:pPr algn="l" marL="323853" indent="-161927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Зміна кольору: ±1 (непомітно для ока).</a:t>
            </a:r>
          </a:p>
        </p:txBody>
      </p:sp>
      <p:sp>
        <p:nvSpPr>
          <p:cNvPr name="Freeform 18" id="18"/>
          <p:cNvSpPr/>
          <p:nvPr/>
        </p:nvSpPr>
        <p:spPr>
          <a:xfrm flipH="false" flipV="false" rot="0">
            <a:off x="9606531" y="6772797"/>
            <a:ext cx="7856671" cy="2821909"/>
          </a:xfrm>
          <a:custGeom>
            <a:avLst/>
            <a:gdLst/>
            <a:ahLst/>
            <a:cxnLst/>
            <a:rect r="r" b="b" t="t" l="l"/>
            <a:pathLst>
              <a:path h="2821909" w="7856671">
                <a:moveTo>
                  <a:pt x="0" y="0"/>
                </a:moveTo>
                <a:lnTo>
                  <a:pt x="7856671" y="0"/>
                </a:lnTo>
                <a:lnTo>
                  <a:pt x="7856671" y="2821909"/>
                </a:lnTo>
                <a:lnTo>
                  <a:pt x="0" y="2821909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-95587"/>
            </a:stretch>
          </a:blipFill>
        </p:spPr>
      </p:sp>
      <p:sp>
        <p:nvSpPr>
          <p:cNvPr name="TextBox 19" id="19"/>
          <p:cNvSpPr txBox="true"/>
          <p:nvPr/>
        </p:nvSpPr>
        <p:spPr>
          <a:xfrm rot="0">
            <a:off x="1869338" y="7246942"/>
            <a:ext cx="5954767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AutoNum type="arabicPeriod" startAt="1"/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Витягування повідомлення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2211853" y="7701337"/>
            <a:ext cx="7096733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Зчитування молодших бітів з RGB-каналів.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Групування по 16 біт (1 символ UTF-16).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П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ошук маркерів &lt;&lt;START&gt;&gt;/&lt;&lt;END&gt;&gt;.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XOR-розшифрування (якщо було шифрування).</a:t>
            </a:r>
          </a:p>
          <a:p>
            <a:pPr algn="l" marL="323853" indent="-161927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Відно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влення оригінального тексту.</a:t>
            </a:r>
          </a:p>
        </p:txBody>
      </p:sp>
    </p:spTree>
  </p:cSld>
  <p:clrMapOvr>
    <a:masterClrMapping/>
  </p:clrMapOvr>
  <p:transition spd="slow">
    <p:cover dir="l"/>
  </p:transition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2114668" y="-3157079"/>
            <a:ext cx="15827806" cy="6707033"/>
          </a:xfrm>
          <a:custGeom>
            <a:avLst/>
            <a:gdLst/>
            <a:ahLst/>
            <a:cxnLst/>
            <a:rect r="r" b="b" t="t" l="l"/>
            <a:pathLst>
              <a:path h="6707033" w="15827806">
                <a:moveTo>
                  <a:pt x="0" y="0"/>
                </a:moveTo>
                <a:lnTo>
                  <a:pt x="15827806" y="0"/>
                </a:lnTo>
                <a:lnTo>
                  <a:pt x="15827806" y="6707033"/>
                </a:lnTo>
                <a:lnTo>
                  <a:pt x="0" y="670703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-2120312">
            <a:off x="-2273262" y="8331539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12760102" y="0"/>
                </a:moveTo>
                <a:lnTo>
                  <a:pt x="0" y="0"/>
                </a:lnTo>
                <a:lnTo>
                  <a:pt x="0" y="5407093"/>
                </a:lnTo>
                <a:lnTo>
                  <a:pt x="12760102" y="5407093"/>
                </a:lnTo>
                <a:lnTo>
                  <a:pt x="12760102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-408865" y="-392510"/>
            <a:ext cx="1437565" cy="11072020"/>
            <a:chOff x="0" y="0"/>
            <a:chExt cx="378618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8618" cy="2916088"/>
            </a:xfrm>
            <a:custGeom>
              <a:avLst/>
              <a:gdLst/>
              <a:ahLst/>
              <a:cxnLst/>
              <a:rect r="r" b="b" t="t" l="l"/>
              <a:pathLst>
                <a:path h="2916088" w="37861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grpSp>
        <p:nvGrpSpPr>
          <p:cNvPr name="Group 7" id="7"/>
          <p:cNvGrpSpPr/>
          <p:nvPr/>
        </p:nvGrpSpPr>
        <p:grpSpPr>
          <a:xfrm rot="5400000">
            <a:off x="6251381" y="-3710637"/>
            <a:ext cx="643045" cy="9407130"/>
            <a:chOff x="0" y="0"/>
            <a:chExt cx="169362" cy="2477598"/>
          </a:xfrm>
        </p:grpSpPr>
        <p:sp>
          <p:nvSpPr>
            <p:cNvPr name="Freeform 8" id="8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9" id="9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0" id="10"/>
          <p:cNvSpPr txBox="true"/>
          <p:nvPr/>
        </p:nvSpPr>
        <p:spPr>
          <a:xfrm rot="0">
            <a:off x="1869338" y="1898185"/>
            <a:ext cx="11540262" cy="99620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8"/>
              </a:lnSpc>
            </a:pPr>
            <a:r>
              <a:rPr lang="en-US" sz="7039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ТЕХНІЧНЕ РІШЕННЯ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2529423" y="-580405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07</a:t>
            </a:r>
          </a:p>
        </p:txBody>
      </p:sp>
      <p:sp>
        <p:nvSpPr>
          <p:cNvPr name="Freeform 12" id="12"/>
          <p:cNvSpPr/>
          <p:nvPr/>
        </p:nvSpPr>
        <p:spPr>
          <a:xfrm flipH="false" flipV="false" rot="0">
            <a:off x="9606531" y="6811533"/>
            <a:ext cx="7856671" cy="1934705"/>
          </a:xfrm>
          <a:custGeom>
            <a:avLst/>
            <a:gdLst/>
            <a:ahLst/>
            <a:cxnLst/>
            <a:rect r="r" b="b" t="t" l="l"/>
            <a:pathLst>
              <a:path h="1934705" w="7856671">
                <a:moveTo>
                  <a:pt x="0" y="0"/>
                </a:moveTo>
                <a:lnTo>
                  <a:pt x="7856671" y="0"/>
                </a:lnTo>
                <a:lnTo>
                  <a:pt x="7856671" y="1934705"/>
                </a:lnTo>
                <a:lnTo>
                  <a:pt x="0" y="1934705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Freeform 13" id="13"/>
          <p:cNvSpPr/>
          <p:nvPr/>
        </p:nvSpPr>
        <p:spPr>
          <a:xfrm flipH="false" flipV="false" rot="0">
            <a:off x="9606531" y="8842037"/>
            <a:ext cx="7856671" cy="423359"/>
          </a:xfrm>
          <a:custGeom>
            <a:avLst/>
            <a:gdLst/>
            <a:ahLst/>
            <a:cxnLst/>
            <a:rect r="r" b="b" t="t" l="l"/>
            <a:pathLst>
              <a:path h="423359" w="7856671">
                <a:moveTo>
                  <a:pt x="0" y="0"/>
                </a:moveTo>
                <a:lnTo>
                  <a:pt x="7856671" y="0"/>
                </a:lnTo>
                <a:lnTo>
                  <a:pt x="7856671" y="423358"/>
                </a:lnTo>
                <a:lnTo>
                  <a:pt x="0" y="423358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315980" r="0" b="-319378"/>
            </a:stretch>
          </a:blipFill>
        </p:spPr>
      </p:sp>
      <p:sp>
        <p:nvSpPr>
          <p:cNvPr name="TextBox 14" id="14"/>
          <p:cNvSpPr txBox="true"/>
          <p:nvPr/>
        </p:nvSpPr>
        <p:spPr>
          <a:xfrm rot="0">
            <a:off x="2993151" y="783695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ХНЕУ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8277374" y="783695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4765975" y="783695"/>
            <a:ext cx="3417004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Безпека програм та даних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869338" y="7108960"/>
            <a:ext cx="6408035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AutoNum type="arabicPeriod" startAt="1"/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XOR-шифрування та операції з бітами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2211853" y="7562985"/>
            <a:ext cx="6414910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Симетричне шифрування.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Побітова операція XOR.</a:t>
            </a:r>
          </a:p>
          <a:p>
            <a:pPr algn="l" marL="323853" indent="-161927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Встановлення/зчитування молодшого біту.</a:t>
            </a:r>
          </a:p>
        </p:txBody>
      </p:sp>
      <p:sp>
        <p:nvSpPr>
          <p:cNvPr name="Freeform 19" id="19"/>
          <p:cNvSpPr/>
          <p:nvPr/>
        </p:nvSpPr>
        <p:spPr>
          <a:xfrm flipH="false" flipV="false" rot="0">
            <a:off x="9606531" y="9372336"/>
            <a:ext cx="7856671" cy="298690"/>
          </a:xfrm>
          <a:custGeom>
            <a:avLst/>
            <a:gdLst/>
            <a:ahLst/>
            <a:cxnLst/>
            <a:rect r="r" b="b" t="t" l="l"/>
            <a:pathLst>
              <a:path h="298690" w="7856671">
                <a:moveTo>
                  <a:pt x="0" y="0"/>
                </a:moveTo>
                <a:lnTo>
                  <a:pt x="7856671" y="0"/>
                </a:lnTo>
                <a:lnTo>
                  <a:pt x="7856671" y="298690"/>
                </a:lnTo>
                <a:lnTo>
                  <a:pt x="0" y="298690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-942285" r="0" b="0"/>
            </a:stretch>
          </a:blipFill>
        </p:spPr>
      </p:sp>
      <p:sp>
        <p:nvSpPr>
          <p:cNvPr name="Freeform 20" id="20"/>
          <p:cNvSpPr/>
          <p:nvPr/>
        </p:nvSpPr>
        <p:spPr>
          <a:xfrm flipH="false" flipV="false" rot="0">
            <a:off x="9630422" y="4128214"/>
            <a:ext cx="7832779" cy="2105059"/>
          </a:xfrm>
          <a:custGeom>
            <a:avLst/>
            <a:gdLst/>
            <a:ahLst/>
            <a:cxnLst/>
            <a:rect r="r" b="b" t="t" l="l"/>
            <a:pathLst>
              <a:path h="2105059" w="7832779">
                <a:moveTo>
                  <a:pt x="0" y="0"/>
                </a:moveTo>
                <a:lnTo>
                  <a:pt x="7832780" y="0"/>
                </a:lnTo>
                <a:lnTo>
                  <a:pt x="7832780" y="2105059"/>
                </a:lnTo>
                <a:lnTo>
                  <a:pt x="0" y="2105059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21" id="21"/>
          <p:cNvSpPr txBox="true"/>
          <p:nvPr/>
        </p:nvSpPr>
        <p:spPr>
          <a:xfrm rot="0">
            <a:off x="1893230" y="4234594"/>
            <a:ext cx="6408035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431801" indent="-215900" lvl="1">
              <a:lnSpc>
                <a:spcPts val="2800"/>
              </a:lnSpc>
              <a:spcBef>
                <a:spcPct val="0"/>
              </a:spcBef>
              <a:buAutoNum type="arabicPeriod" startAt="1"/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Генерація ключа з персональних даних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2205441" y="4707668"/>
            <a:ext cx="6414910" cy="13430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SHA-256 хешування комбінації даних.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Ім'я + Прізвище + Дата + Телефон.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Результат: 16 hex-символів.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Приклад: "A3F7B9E2C1D8F456".</a:t>
            </a:r>
          </a:p>
          <a:p>
            <a:pPr algn="l" marL="323853" indent="-161927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Унікальність для кожного користувача.</a:t>
            </a:r>
          </a:p>
        </p:txBody>
      </p:sp>
    </p:spTree>
  </p:cSld>
  <p:clrMapOvr>
    <a:masterClrMapping/>
  </p:clrMapOvr>
  <p:transition spd="slow">
    <p:cover dir="l"/>
  </p:transition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225008">
            <a:off x="-467361" y="-2757747"/>
            <a:ext cx="12701350" cy="5382197"/>
          </a:xfrm>
          <a:custGeom>
            <a:avLst/>
            <a:gdLst/>
            <a:ahLst/>
            <a:cxnLst/>
            <a:rect r="r" b="b" t="t" l="l"/>
            <a:pathLst>
              <a:path h="5382197" w="12701350">
                <a:moveTo>
                  <a:pt x="0" y="0"/>
                </a:moveTo>
                <a:lnTo>
                  <a:pt x="12701349" y="0"/>
                </a:lnTo>
                <a:lnTo>
                  <a:pt x="12701349" y="5382197"/>
                </a:lnTo>
                <a:lnTo>
                  <a:pt x="0" y="5382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986204" y="6250419"/>
            <a:ext cx="11514218" cy="8506128"/>
          </a:xfrm>
          <a:custGeom>
            <a:avLst/>
            <a:gdLst/>
            <a:ahLst/>
            <a:cxnLst/>
            <a:rect r="r" b="b" t="t" l="l"/>
            <a:pathLst>
              <a:path h="8506128" w="11514218">
                <a:moveTo>
                  <a:pt x="0" y="0"/>
                </a:moveTo>
                <a:lnTo>
                  <a:pt x="11514218" y="0"/>
                </a:lnTo>
                <a:lnTo>
                  <a:pt x="11514218" y="8506128"/>
                </a:lnTo>
                <a:lnTo>
                  <a:pt x="0" y="8506128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17259300" y="-392510"/>
            <a:ext cx="1437565" cy="11072020"/>
            <a:chOff x="0" y="0"/>
            <a:chExt cx="378618" cy="2916088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0"/>
              <a:ext cx="378618" cy="2916088"/>
            </a:xfrm>
            <a:custGeom>
              <a:avLst/>
              <a:gdLst/>
              <a:ahLst/>
              <a:cxnLst/>
              <a:rect r="r" b="b" t="t" l="l"/>
              <a:pathLst>
                <a:path h="2916088" w="378618">
                  <a:moveTo>
                    <a:pt x="0" y="0"/>
                  </a:moveTo>
                  <a:lnTo>
                    <a:pt x="378618" y="0"/>
                  </a:lnTo>
                  <a:lnTo>
                    <a:pt x="378618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6" id="6"/>
            <p:cNvSpPr txBox="true"/>
            <p:nvPr/>
          </p:nvSpPr>
          <p:spPr>
            <a:xfrm>
              <a:off x="0" y="-57150"/>
              <a:ext cx="378618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7" id="7"/>
          <p:cNvSpPr txBox="true"/>
          <p:nvPr/>
        </p:nvSpPr>
        <p:spPr>
          <a:xfrm rot="0">
            <a:off x="1028700" y="2269855"/>
            <a:ext cx="12765895" cy="996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8"/>
              </a:lnSpc>
            </a:pPr>
            <a:r>
              <a:rPr lang="en-US" sz="7040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ТЕХНІЧНЕ РІШЕННЯ</a:t>
            </a:r>
          </a:p>
        </p:txBody>
      </p:sp>
      <p:grpSp>
        <p:nvGrpSpPr>
          <p:cNvPr name="Group 8" id="8"/>
          <p:cNvGrpSpPr/>
          <p:nvPr/>
        </p:nvGrpSpPr>
        <p:grpSpPr>
          <a:xfrm rot="5400000">
            <a:off x="11279340" y="-3806845"/>
            <a:ext cx="643045" cy="9407130"/>
            <a:chOff x="0" y="0"/>
            <a:chExt cx="169362" cy="2477598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164B82"/>
              </a:solidFill>
              <a:prstDash val="solid"/>
              <a:round/>
            </a:ln>
          </p:spPr>
        </p:sp>
        <p:sp>
          <p:nvSpPr>
            <p:cNvPr name="TextBox 10" id="10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1" id="11"/>
          <p:cNvSpPr txBox="true"/>
          <p:nvPr/>
        </p:nvSpPr>
        <p:spPr>
          <a:xfrm rot="0">
            <a:off x="8021110" y="687487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ХНЕУ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13305333" y="687487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793934" y="687487"/>
            <a:ext cx="3417004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164B82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Безпека програм та даних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12041524" y="6795739"/>
            <a:ext cx="7273548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08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1585267" y="3559464"/>
            <a:ext cx="6970033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Виклики та рішення</a:t>
            </a:r>
          </a:p>
        </p:txBody>
      </p:sp>
      <p:grpSp>
        <p:nvGrpSpPr>
          <p:cNvPr name="Group 16" id="16"/>
          <p:cNvGrpSpPr/>
          <p:nvPr/>
        </p:nvGrpSpPr>
        <p:grpSpPr>
          <a:xfrm rot="0">
            <a:off x="1063876" y="3600956"/>
            <a:ext cx="333375" cy="333375"/>
            <a:chOff x="0" y="0"/>
            <a:chExt cx="87802" cy="87802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0" y="0"/>
              <a:ext cx="87802" cy="87802"/>
            </a:xfrm>
            <a:custGeom>
              <a:avLst/>
              <a:gdLst/>
              <a:ahLst/>
              <a:cxnLst/>
              <a:rect r="r" b="b" t="t" l="l"/>
              <a:pathLst>
                <a:path h="87802" w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18" id="18"/>
            <p:cNvSpPr txBox="true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9" id="19"/>
          <p:cNvSpPr txBox="true"/>
          <p:nvPr/>
        </p:nvSpPr>
        <p:spPr>
          <a:xfrm rot="0">
            <a:off x="1585267" y="5095875"/>
            <a:ext cx="12855877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b="true" sz="1500" spc="75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Проблема 1: Зберігання ключів</a:t>
            </a:r>
          </a:p>
        </p:txBody>
      </p:sp>
      <p:sp>
        <p:nvSpPr>
          <p:cNvPr name="TextBox 20" id="20"/>
          <p:cNvSpPr txBox="true"/>
          <p:nvPr/>
        </p:nvSpPr>
        <p:spPr>
          <a:xfrm rot="0">
            <a:off x="1585267" y="5372100"/>
            <a:ext cx="12957437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Рішення: Маркери &lt;&lt;START&gt;&gt; та &lt;&lt;END&gt;&gt;. Програма зчитує біти до знаходження кінцевого маркера, ігнорує дані після нього.</a:t>
            </a:r>
          </a:p>
        </p:txBody>
      </p:sp>
      <p:sp>
        <p:nvSpPr>
          <p:cNvPr name="TextBox 21" id="21"/>
          <p:cNvSpPr txBox="true"/>
          <p:nvPr/>
        </p:nvSpPr>
        <p:spPr>
          <a:xfrm rot="0">
            <a:off x="1585267" y="6079223"/>
            <a:ext cx="12855877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b="true" sz="1500" spc="75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Проблема 2: PNG-компресія збільшує розмір файлу.</a:t>
            </a:r>
          </a:p>
        </p:txBody>
      </p:sp>
      <p:sp>
        <p:nvSpPr>
          <p:cNvPr name="TextBox 22" id="22"/>
          <p:cNvSpPr txBox="true"/>
          <p:nvPr/>
        </p:nvSpPr>
        <p:spPr>
          <a:xfrm rot="0">
            <a:off x="1585267" y="6355448"/>
            <a:ext cx="10420220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Рішення: Це нормально — зміна LSB знижує ефективність deflate-алгоритму. Збільшення на 15-20% є очікуваним. Альтернатива — BMP без компресії, але файли ще більші.</a:t>
            </a:r>
          </a:p>
        </p:txBody>
      </p:sp>
      <p:sp>
        <p:nvSpPr>
          <p:cNvPr name="TextBox 23" id="23"/>
          <p:cNvSpPr txBox="true"/>
          <p:nvPr/>
        </p:nvSpPr>
        <p:spPr>
          <a:xfrm rot="0">
            <a:off x="1585267" y="7326997"/>
            <a:ext cx="12855877" cy="2762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b="true" sz="1500" spc="75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Проблема 3: JPEG-формат руйнує приховані дані.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1585267" y="7603222"/>
            <a:ext cx="9617185" cy="542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Рішення: Використання виключно PNG (lossless) для стегоконтейнерів. DCT-компресія JPEG змінює значення пікселів і знищує LSB-дані.</a:t>
            </a:r>
          </a:p>
        </p:txBody>
      </p:sp>
    </p:spTree>
  </p:cSld>
  <p:clrMapOvr>
    <a:masterClrMapping/>
  </p:clrMapOvr>
  <p:transition spd="slow">
    <p:cover dir="l"/>
  </p:transition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2F7FA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5037764" y="439935"/>
            <a:ext cx="643045" cy="9407130"/>
            <a:chOff x="0" y="0"/>
            <a:chExt cx="169362" cy="2477598"/>
          </a:xfrm>
        </p:grpSpPr>
        <p:sp>
          <p:nvSpPr>
            <p:cNvPr name="Freeform 3" id="3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2F7FA"/>
              </a:solidFill>
              <a:prstDash val="solid"/>
              <a:round/>
            </a:ln>
          </p:spPr>
        </p:sp>
        <p:sp>
          <p:nvSpPr>
            <p:cNvPr name="TextBox 4" id="4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5" id="5"/>
          <p:cNvSpPr/>
          <p:nvPr/>
        </p:nvSpPr>
        <p:spPr>
          <a:xfrm flipH="false" flipV="false" rot="0">
            <a:off x="2384366" y="-1968064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grpSp>
        <p:nvGrpSpPr>
          <p:cNvPr name="Group 6" id="6"/>
          <p:cNvGrpSpPr/>
          <p:nvPr/>
        </p:nvGrpSpPr>
        <p:grpSpPr>
          <a:xfrm rot="0">
            <a:off x="-408865" y="-392510"/>
            <a:ext cx="6418688" cy="11072020"/>
            <a:chOff x="0" y="0"/>
            <a:chExt cx="1690519" cy="2916088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0"/>
              <a:ext cx="1690519" cy="2916088"/>
            </a:xfrm>
            <a:custGeom>
              <a:avLst/>
              <a:gdLst/>
              <a:ahLst/>
              <a:cxnLst/>
              <a:rect r="r" b="b" t="t" l="l"/>
              <a:pathLst>
                <a:path h="2916088" w="1690519">
                  <a:moveTo>
                    <a:pt x="0" y="0"/>
                  </a:moveTo>
                  <a:lnTo>
                    <a:pt x="1690519" y="0"/>
                  </a:lnTo>
                  <a:lnTo>
                    <a:pt x="1690519" y="2916088"/>
                  </a:lnTo>
                  <a:lnTo>
                    <a:pt x="0" y="2916088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8" id="8"/>
            <p:cNvSpPr txBox="true"/>
            <p:nvPr/>
          </p:nvSpPr>
          <p:spPr>
            <a:xfrm>
              <a:off x="0" y="-57150"/>
              <a:ext cx="1690519" cy="297323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Freeform 9" id="9"/>
          <p:cNvSpPr/>
          <p:nvPr/>
        </p:nvSpPr>
        <p:spPr>
          <a:xfrm flipH="false" flipV="false" rot="0">
            <a:off x="11431877" y="6332344"/>
            <a:ext cx="12760102" cy="5407093"/>
          </a:xfrm>
          <a:custGeom>
            <a:avLst/>
            <a:gdLst/>
            <a:ahLst/>
            <a:cxnLst/>
            <a:rect r="r" b="b" t="t" l="l"/>
            <a:pathLst>
              <a:path h="5407093" w="12760102">
                <a:moveTo>
                  <a:pt x="0" y="0"/>
                </a:moveTo>
                <a:lnTo>
                  <a:pt x="12760102" y="0"/>
                </a:lnTo>
                <a:lnTo>
                  <a:pt x="12760102" y="5407093"/>
                </a:lnTo>
                <a:lnTo>
                  <a:pt x="0" y="540709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10" id="10"/>
          <p:cNvSpPr txBox="true"/>
          <p:nvPr/>
        </p:nvSpPr>
        <p:spPr>
          <a:xfrm rot="0">
            <a:off x="6740649" y="1104900"/>
            <a:ext cx="10722016" cy="99621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6828"/>
              </a:lnSpc>
            </a:pPr>
            <a:r>
              <a:rPr lang="en-US" sz="7040" b="true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ОСОБИСТИЙ ІНСАЙТ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-988633" y="-146732"/>
            <a:ext cx="6026397" cy="482749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3472"/>
              </a:lnSpc>
            </a:pPr>
            <a:r>
              <a:rPr lang="en-US" b="true" sz="34507" spc="-2760">
                <a:solidFill>
                  <a:srgbClr val="F2F7FA"/>
                </a:solidFill>
                <a:latin typeface="Telegraf Bold"/>
                <a:ea typeface="Telegraf Bold"/>
                <a:cs typeface="Telegraf Bold"/>
                <a:sym typeface="Telegraf Bold"/>
              </a:rPr>
              <a:t>09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7255461" y="2957655"/>
            <a:ext cx="10003839" cy="18764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100"/>
              </a:lnSpc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Експеримент з фото: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Img2go Absolute Error: 0.00%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Img2go Mean Absolute Error: 0.10%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Візуально: абсолютно ідентичні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Ал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е розмір файлу: +18.6% (811 KB → 962 KB)</a:t>
            </a:r>
          </a:p>
          <a:p>
            <a:pPr algn="l">
              <a:lnSpc>
                <a:spcPts val="2100"/>
              </a:lnSpc>
              <a:spcBef>
                <a:spcPct val="0"/>
              </a:spcBef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Висновок: Навіть професійні інструменти аналізу не виявляють LSB-модифікації без статистичних методів стегоаналізу.</a:t>
            </a:r>
          </a:p>
        </p:txBody>
      </p:sp>
      <p:grpSp>
        <p:nvGrpSpPr>
          <p:cNvPr name="Group 13" id="13"/>
          <p:cNvGrpSpPr/>
          <p:nvPr/>
        </p:nvGrpSpPr>
        <p:grpSpPr>
          <a:xfrm rot="0">
            <a:off x="5037764" y="439935"/>
            <a:ext cx="643045" cy="9407130"/>
            <a:chOff x="0" y="0"/>
            <a:chExt cx="169362" cy="2477598"/>
          </a:xfrm>
        </p:grpSpPr>
        <p:sp>
          <p:nvSpPr>
            <p:cNvPr name="Freeform 14" id="14"/>
            <p:cNvSpPr/>
            <p:nvPr/>
          </p:nvSpPr>
          <p:spPr>
            <a:xfrm flipH="false" flipV="false" rot="0">
              <a:off x="0" y="0"/>
              <a:ext cx="169362" cy="2477598"/>
            </a:xfrm>
            <a:custGeom>
              <a:avLst/>
              <a:gdLst/>
              <a:ahLst/>
              <a:cxnLst/>
              <a:rect r="r" b="b" t="t" l="l"/>
              <a:pathLst>
                <a:path h="2477598" w="169362">
                  <a:moveTo>
                    <a:pt x="84681" y="0"/>
                  </a:moveTo>
                  <a:lnTo>
                    <a:pt x="84681" y="0"/>
                  </a:lnTo>
                  <a:cubicBezTo>
                    <a:pt x="107140" y="0"/>
                    <a:pt x="128678" y="8922"/>
                    <a:pt x="144559" y="24802"/>
                  </a:cubicBezTo>
                  <a:cubicBezTo>
                    <a:pt x="160440" y="40683"/>
                    <a:pt x="169362" y="62222"/>
                    <a:pt x="169362" y="84681"/>
                  </a:cubicBezTo>
                  <a:lnTo>
                    <a:pt x="169362" y="2392917"/>
                  </a:lnTo>
                  <a:cubicBezTo>
                    <a:pt x="169362" y="2439685"/>
                    <a:pt x="131449" y="2477598"/>
                    <a:pt x="84681" y="2477598"/>
                  </a:cubicBezTo>
                  <a:lnTo>
                    <a:pt x="84681" y="2477598"/>
                  </a:lnTo>
                  <a:cubicBezTo>
                    <a:pt x="37913" y="2477598"/>
                    <a:pt x="0" y="2439685"/>
                    <a:pt x="0" y="2392917"/>
                  </a:cubicBezTo>
                  <a:lnTo>
                    <a:pt x="0" y="84681"/>
                  </a:lnTo>
                  <a:cubicBezTo>
                    <a:pt x="0" y="37913"/>
                    <a:pt x="37913" y="0"/>
                    <a:pt x="84681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19050" cap="rnd">
              <a:solidFill>
                <a:srgbClr val="F2F7FA"/>
              </a:solidFill>
              <a:prstDash val="solid"/>
              <a:round/>
            </a:ln>
          </p:spPr>
        </p:sp>
        <p:sp>
          <p:nvSpPr>
            <p:cNvPr name="TextBox 15" id="15"/>
            <p:cNvSpPr txBox="true"/>
            <p:nvPr/>
          </p:nvSpPr>
          <p:spPr>
            <a:xfrm>
              <a:off x="0" y="-57150"/>
              <a:ext cx="169362" cy="2534748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16" id="16"/>
          <p:cNvSpPr txBox="true"/>
          <p:nvPr/>
        </p:nvSpPr>
        <p:spPr>
          <a:xfrm rot="-5400000">
            <a:off x="4079474" y="7300883"/>
            <a:ext cx="249294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ХНЕУ</a:t>
            </a:r>
          </a:p>
        </p:txBody>
      </p:sp>
      <p:sp>
        <p:nvSpPr>
          <p:cNvPr name="TextBox 17" id="17"/>
          <p:cNvSpPr txBox="true"/>
          <p:nvPr/>
        </p:nvSpPr>
        <p:spPr>
          <a:xfrm rot="-5400000">
            <a:off x="4415950" y="2353136"/>
            <a:ext cx="1819999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2025</a:t>
            </a:r>
          </a:p>
        </p:txBody>
      </p:sp>
      <p:sp>
        <p:nvSpPr>
          <p:cNvPr name="TextBox 18" id="18"/>
          <p:cNvSpPr txBox="true"/>
          <p:nvPr/>
        </p:nvSpPr>
        <p:spPr>
          <a:xfrm rot="-5400000">
            <a:off x="3591126" y="4967606"/>
            <a:ext cx="3469644" cy="3517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2660"/>
              </a:lnSpc>
              <a:spcBef>
                <a:spcPct val="0"/>
              </a:spcBef>
            </a:pPr>
            <a:r>
              <a:rPr lang="en-US" sz="1900" spc="95">
                <a:solidFill>
                  <a:srgbClr val="F2F7FA"/>
                </a:solidFill>
                <a:latin typeface="Telegraf Extra-Light"/>
                <a:ea typeface="Telegraf Extra-Light"/>
                <a:cs typeface="Telegraf Extra-Light"/>
                <a:sym typeface="Telegraf Extra-Light"/>
              </a:rPr>
              <a:t>Безпека програм та даних</a:t>
            </a:r>
          </a:p>
        </p:txBody>
      </p:sp>
      <p:sp>
        <p:nvSpPr>
          <p:cNvPr name="TextBox 19" id="19"/>
          <p:cNvSpPr txBox="true"/>
          <p:nvPr/>
        </p:nvSpPr>
        <p:spPr>
          <a:xfrm rot="0">
            <a:off x="7255461" y="2501090"/>
            <a:ext cx="5954767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Парадокс непомітності</a:t>
            </a:r>
          </a:p>
        </p:txBody>
      </p:sp>
      <p:grpSp>
        <p:nvGrpSpPr>
          <p:cNvPr name="Group 20" id="20"/>
          <p:cNvGrpSpPr/>
          <p:nvPr/>
        </p:nvGrpSpPr>
        <p:grpSpPr>
          <a:xfrm rot="0">
            <a:off x="6740649" y="2529030"/>
            <a:ext cx="333375" cy="333375"/>
            <a:chOff x="0" y="0"/>
            <a:chExt cx="87802" cy="87802"/>
          </a:xfrm>
        </p:grpSpPr>
        <p:sp>
          <p:nvSpPr>
            <p:cNvPr name="Freeform 21" id="21"/>
            <p:cNvSpPr/>
            <p:nvPr/>
          </p:nvSpPr>
          <p:spPr>
            <a:xfrm flipH="false" flipV="false" rot="0">
              <a:off x="0" y="0"/>
              <a:ext cx="87802" cy="87802"/>
            </a:xfrm>
            <a:custGeom>
              <a:avLst/>
              <a:gdLst/>
              <a:ahLst/>
              <a:cxnLst/>
              <a:rect r="r" b="b" t="t" l="l"/>
              <a:pathLst>
                <a:path h="87802" w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2" id="22"/>
            <p:cNvSpPr txBox="true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23" id="23"/>
          <p:cNvSpPr txBox="true"/>
          <p:nvPr/>
        </p:nvSpPr>
        <p:spPr>
          <a:xfrm rot="0">
            <a:off x="7255461" y="5691330"/>
            <a:ext cx="10003839" cy="10763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PNG (lossless) → зберігає LSB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JPEG (lossy) → руйнує LSB</a:t>
            </a:r>
          </a:p>
          <a:p>
            <a:pPr algn="l" marL="323853" indent="-161927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До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слідження Unsplash/Pixabay: JPEG-зображення містили лише артефакти компресії, а не справжні приховані дані.</a:t>
            </a:r>
          </a:p>
        </p:txBody>
      </p:sp>
      <p:sp>
        <p:nvSpPr>
          <p:cNvPr name="TextBox 24" id="24"/>
          <p:cNvSpPr txBox="true"/>
          <p:nvPr/>
        </p:nvSpPr>
        <p:spPr>
          <a:xfrm rot="0">
            <a:off x="7255461" y="5234765"/>
            <a:ext cx="5954767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Формат має критичне значення</a:t>
            </a:r>
          </a:p>
        </p:txBody>
      </p:sp>
      <p:grpSp>
        <p:nvGrpSpPr>
          <p:cNvPr name="Group 25" id="25"/>
          <p:cNvGrpSpPr/>
          <p:nvPr/>
        </p:nvGrpSpPr>
        <p:grpSpPr>
          <a:xfrm rot="0">
            <a:off x="6740649" y="5262705"/>
            <a:ext cx="333375" cy="333375"/>
            <a:chOff x="0" y="0"/>
            <a:chExt cx="87802" cy="87802"/>
          </a:xfrm>
        </p:grpSpPr>
        <p:sp>
          <p:nvSpPr>
            <p:cNvPr name="Freeform 26" id="26"/>
            <p:cNvSpPr/>
            <p:nvPr/>
          </p:nvSpPr>
          <p:spPr>
            <a:xfrm flipH="false" flipV="false" rot="0">
              <a:off x="0" y="0"/>
              <a:ext cx="87802" cy="87802"/>
            </a:xfrm>
            <a:custGeom>
              <a:avLst/>
              <a:gdLst/>
              <a:ahLst/>
              <a:cxnLst/>
              <a:rect r="r" b="b" t="t" l="l"/>
              <a:pathLst>
                <a:path h="87802" w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27" id="27"/>
            <p:cNvSpPr txBox="true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  <p:sp>
        <p:nvSpPr>
          <p:cNvPr name="TextBox 28" id="28"/>
          <p:cNvSpPr txBox="true"/>
          <p:nvPr/>
        </p:nvSpPr>
        <p:spPr>
          <a:xfrm rot="0">
            <a:off x="7255461" y="7672529"/>
            <a:ext cx="10003839" cy="809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GPS-координати, час зйомки, модель камери.</a:t>
            </a:r>
          </a:p>
          <a:p>
            <a:pPr algn="l" marL="323853" indent="-161927" lvl="1">
              <a:lnSpc>
                <a:spcPts val="2100"/>
              </a:lnSpc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Навіть ідеальна стеганографія не допоможе, якщо EXIF видає вас.</a:t>
            </a:r>
          </a:p>
          <a:p>
            <a:pPr algn="l" marL="323853" indent="-161927" lvl="1">
              <a:lnSpc>
                <a:spcPts val="2100"/>
              </a:lnSpc>
              <a:spcBef>
                <a:spcPct val="0"/>
              </a:spcBef>
              <a:buFont typeface="Arial"/>
              <a:buChar char="•"/>
            </a:pP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Необх</a:t>
            </a:r>
            <a:r>
              <a:rPr lang="en-US" sz="1500" spc="75">
                <a:solidFill>
                  <a:srgbClr val="343434"/>
                </a:solidFill>
                <a:latin typeface="Telegraf"/>
                <a:ea typeface="Telegraf"/>
                <a:cs typeface="Telegraf"/>
                <a:sym typeface="Telegraf"/>
              </a:rPr>
              <a:t>ідне очищення метаданих перед передачею стегоконтейнера.</a:t>
            </a:r>
          </a:p>
        </p:txBody>
      </p:sp>
      <p:sp>
        <p:nvSpPr>
          <p:cNvPr name="TextBox 29" id="29"/>
          <p:cNvSpPr txBox="true"/>
          <p:nvPr/>
        </p:nvSpPr>
        <p:spPr>
          <a:xfrm rot="0">
            <a:off x="7255461" y="7215964"/>
            <a:ext cx="5954767" cy="3778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800"/>
              </a:lnSpc>
              <a:spcBef>
                <a:spcPct val="0"/>
              </a:spcBef>
            </a:pPr>
            <a:r>
              <a:rPr lang="en-US" b="true" sz="2000" spc="100">
                <a:solidFill>
                  <a:srgbClr val="343434"/>
                </a:solidFill>
                <a:latin typeface="Telegraf Bold"/>
                <a:ea typeface="Telegraf Bold"/>
                <a:cs typeface="Telegraf Bold"/>
                <a:sym typeface="Telegraf Bold"/>
              </a:rPr>
              <a:t>Метадані = паралельний канал витоку</a:t>
            </a:r>
          </a:p>
        </p:txBody>
      </p:sp>
      <p:grpSp>
        <p:nvGrpSpPr>
          <p:cNvPr name="Group 30" id="30"/>
          <p:cNvGrpSpPr/>
          <p:nvPr/>
        </p:nvGrpSpPr>
        <p:grpSpPr>
          <a:xfrm rot="0">
            <a:off x="6740649" y="7243904"/>
            <a:ext cx="333375" cy="333375"/>
            <a:chOff x="0" y="0"/>
            <a:chExt cx="87802" cy="87802"/>
          </a:xfrm>
        </p:grpSpPr>
        <p:sp>
          <p:nvSpPr>
            <p:cNvPr name="Freeform 31" id="31"/>
            <p:cNvSpPr/>
            <p:nvPr/>
          </p:nvSpPr>
          <p:spPr>
            <a:xfrm flipH="false" flipV="false" rot="0">
              <a:off x="0" y="0"/>
              <a:ext cx="87802" cy="87802"/>
            </a:xfrm>
            <a:custGeom>
              <a:avLst/>
              <a:gdLst/>
              <a:ahLst/>
              <a:cxnLst/>
              <a:rect r="r" b="b" t="t" l="l"/>
              <a:pathLst>
                <a:path h="87802" w="87802">
                  <a:moveTo>
                    <a:pt x="0" y="0"/>
                  </a:moveTo>
                  <a:lnTo>
                    <a:pt x="87802" y="0"/>
                  </a:lnTo>
                  <a:lnTo>
                    <a:pt x="87802" y="87802"/>
                  </a:lnTo>
                  <a:lnTo>
                    <a:pt x="0" y="87802"/>
                  </a:lnTo>
                  <a:close/>
                </a:path>
              </a:pathLst>
            </a:custGeom>
            <a:gradFill rotWithShape="true">
              <a:gsLst>
                <a:gs pos="0">
                  <a:srgbClr val="E4B795">
                    <a:alpha val="100000"/>
                  </a:srgbClr>
                </a:gs>
                <a:gs pos="50000">
                  <a:srgbClr val="699ACD">
                    <a:alpha val="100000"/>
                  </a:srgbClr>
                </a:gs>
                <a:gs pos="100000">
                  <a:srgbClr val="2F679F">
                    <a:alpha val="100000"/>
                  </a:srgbClr>
                </a:gs>
              </a:gsLst>
              <a:path path="circle">
                <a:fillToRect l="0" r="100000" t="0" b="100000"/>
              </a:path>
              <a:tileRect r="0" l="-100000" b="0" t="-100000"/>
            </a:gradFill>
          </p:spPr>
        </p:sp>
        <p:sp>
          <p:nvSpPr>
            <p:cNvPr name="TextBox 32" id="32"/>
            <p:cNvSpPr txBox="true"/>
            <p:nvPr/>
          </p:nvSpPr>
          <p:spPr>
            <a:xfrm>
              <a:off x="0" y="-57150"/>
              <a:ext cx="87802" cy="144952"/>
            </a:xfrm>
            <a:prstGeom prst="rect">
              <a:avLst/>
            </a:prstGeom>
          </p:spPr>
          <p:txBody>
            <a:bodyPr anchor="ctr" rtlCol="false" tIns="50800" lIns="50800" bIns="50800" rIns="50800"/>
            <a:lstStyle/>
            <a:p>
              <a:pPr algn="ctr">
                <a:lnSpc>
                  <a:spcPts val="3639"/>
                </a:lnSpc>
              </a:pPr>
            </a:p>
          </p:txBody>
        </p:sp>
      </p:grpSp>
    </p:spTree>
  </p:cSld>
  <p:clrMapOvr>
    <a:masterClrMapping/>
  </p:clrMapOvr>
  <p:transition spd="slow">
    <p:cover dir="l"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DAG568eJWj8</dc:identifier>
  <dcterms:modified xsi:type="dcterms:W3CDTF">2011-08-01T06:04:30Z</dcterms:modified>
  <cp:revision>1</cp:revision>
  <dc:title>ЛР3_6.04.121.010.22.2_Махиня_Я.О.</dc:title>
</cp:coreProperties>
</file>

<file path=docProps/thumbnail.jpeg>
</file>